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58" r:id="rId5"/>
    <p:sldId id="260" r:id="rId6"/>
    <p:sldId id="261" r:id="rId7"/>
    <p:sldId id="262" r:id="rId8"/>
    <p:sldId id="276" r:id="rId9"/>
    <p:sldId id="279" r:id="rId10"/>
    <p:sldId id="272" r:id="rId11"/>
    <p:sldId id="277" r:id="rId12"/>
    <p:sldId id="268" r:id="rId13"/>
    <p:sldId id="278"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165837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56389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134136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5927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5D361-C83D-4B21-B9BA-39D5EC9F62A9}"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272999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5D361-C83D-4B21-B9BA-39D5EC9F62A9}"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420425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5D361-C83D-4B21-B9BA-39D5EC9F62A9}"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421525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5D361-C83D-4B21-B9BA-39D5EC9F62A9}"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72922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5D361-C83D-4B21-B9BA-39D5EC9F62A9}"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57259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22834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226177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5D361-C83D-4B21-B9BA-39D5EC9F62A9}" type="datetimeFigureOut">
              <a:rPr lang="en-US" smtClean="0"/>
              <a:t>10/17/2023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D9DFE-99BD-466A-B255-FBBCDD4D466E}" type="slidenum">
              <a:rPr lang="en-US" smtClean="0"/>
              <a:t>‹#›</a:t>
            </a:fld>
            <a:endParaRPr lang="en-US"/>
          </a:p>
        </p:txBody>
      </p:sp>
    </p:spTree>
    <p:extLst>
      <p:ext uri="{BB962C8B-B14F-4D97-AF65-F5344CB8AC3E}">
        <p14:creationId xmlns:p14="http://schemas.microsoft.com/office/powerpoint/2010/main" val="1342245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382000" cy="461665"/>
          </a:xfrm>
          <a:prstGeom prst="rect">
            <a:avLst/>
          </a:prstGeom>
        </p:spPr>
        <p:txBody>
          <a:bodyPr wrap="square">
            <a:spAutoFit/>
          </a:bodyPr>
          <a:lstStyle/>
          <a:p>
            <a:pPr algn="ctr"/>
            <a:r>
              <a:rPr lang="en-US" sz="2400" b="1">
                <a:solidFill>
                  <a:srgbClr val="FF0000"/>
                </a:solidFill>
                <a:latin typeface="Arial" pitchFamily="34" charset="0"/>
                <a:cs typeface="Arial" pitchFamily="34" charset="0"/>
              </a:rPr>
              <a:t>TIẾT </a:t>
            </a:r>
            <a:r>
              <a:rPr lang="en-US" sz="2400" b="1" smtClean="0">
                <a:solidFill>
                  <a:srgbClr val="FF0000"/>
                </a:solidFill>
                <a:latin typeface="Arial" pitchFamily="34" charset="0"/>
                <a:cs typeface="Arial" pitchFamily="34" charset="0"/>
              </a:rPr>
              <a:t>7. </a:t>
            </a:r>
            <a:r>
              <a:rPr lang="en-US" sz="2400" b="1">
                <a:solidFill>
                  <a:srgbClr val="FF0000"/>
                </a:solidFill>
                <a:latin typeface="Arial" pitchFamily="34" charset="0"/>
                <a:cs typeface="Arial" pitchFamily="34" charset="0"/>
              </a:rPr>
              <a:t>BÀI </a:t>
            </a:r>
            <a:r>
              <a:rPr lang="en-US" sz="2400" b="1" smtClean="0">
                <a:solidFill>
                  <a:srgbClr val="FF0000"/>
                </a:solidFill>
                <a:latin typeface="Arial" pitchFamily="34" charset="0"/>
                <a:cs typeface="Arial" pitchFamily="34" charset="0"/>
              </a:rPr>
              <a:t>3. </a:t>
            </a:r>
            <a:r>
              <a:rPr lang="en-US" sz="2400" b="1">
                <a:solidFill>
                  <a:srgbClr val="FF0000"/>
                </a:solidFill>
                <a:latin typeface="Arial" pitchFamily="34" charset="0"/>
                <a:cs typeface="Arial" pitchFamily="34" charset="0"/>
              </a:rPr>
              <a:t>NHÂN GIỐNG </a:t>
            </a:r>
            <a:r>
              <a:rPr lang="en-US" sz="2400" b="1" smtClean="0">
                <a:solidFill>
                  <a:srgbClr val="FF0000"/>
                </a:solidFill>
                <a:latin typeface="Arial" pitchFamily="34" charset="0"/>
                <a:cs typeface="Arial" pitchFamily="34" charset="0"/>
              </a:rPr>
              <a:t>CÂY TRỒNG</a:t>
            </a:r>
            <a:endParaRPr lang="en-US" sz="2400">
              <a:solidFill>
                <a:srgbClr val="FF0000"/>
              </a:solidFill>
              <a:latin typeface="Arial" pitchFamily="34" charset="0"/>
              <a:cs typeface="Arial" pitchFamily="34" charset="0"/>
            </a:endParaRPr>
          </a:p>
        </p:txBody>
      </p:sp>
      <p:pic>
        <p:nvPicPr>
          <p:cNvPr id="2" name="Picture 2" descr="C:\Users\USER\Desktop\200ff70d49066715b71e2b1a390228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59596"/>
            <a:ext cx="8610600" cy="556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60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211751"/>
            <a:ext cx="8382000" cy="1200329"/>
          </a:xfrm>
          <a:prstGeom prst="rect">
            <a:avLst/>
          </a:prstGeom>
        </p:spPr>
        <p:txBody>
          <a:bodyPr wrap="square">
            <a:spAutoFit/>
          </a:bodyPr>
          <a:lstStyle/>
          <a:p>
            <a:r>
              <a:rPr lang="en-US" sz="2400" b="1">
                <a:solidFill>
                  <a:srgbClr val="0000FF"/>
                </a:solidFill>
                <a:latin typeface="Arial" pitchFamily="34" charset="0"/>
                <a:cs typeface="Arial" pitchFamily="34" charset="0"/>
              </a:rPr>
              <a:t>1.Nêu  quy trình của  nhân giống cây trồng bằng phương pháp giâm cành</a:t>
            </a:r>
          </a:p>
          <a:p>
            <a:r>
              <a:rPr lang="en-US" sz="2400" b="1">
                <a:solidFill>
                  <a:srgbClr val="0000FF"/>
                </a:solidFill>
                <a:latin typeface="Arial" pitchFamily="34" charset="0"/>
                <a:cs typeface="Arial" pitchFamily="34" charset="0"/>
              </a:rPr>
              <a:t>2. Vì sao đoạn cành giâm nên cắt vát và tỉa bớt lá?</a:t>
            </a:r>
          </a:p>
        </p:txBody>
      </p:sp>
      <p:sp>
        <p:nvSpPr>
          <p:cNvPr id="4" name="Rectangle 3"/>
          <p:cNvSpPr/>
          <p:nvPr/>
        </p:nvSpPr>
        <p:spPr>
          <a:xfrm>
            <a:off x="208128" y="1676400"/>
            <a:ext cx="8534400" cy="3046988"/>
          </a:xfrm>
          <a:prstGeom prst="rect">
            <a:avLst/>
          </a:prstGeom>
        </p:spPr>
        <p:txBody>
          <a:bodyPr wrap="square">
            <a:spAutoFit/>
          </a:bodyPr>
          <a:lstStyle/>
          <a:p>
            <a:r>
              <a:rPr lang="en-US" sz="2400" b="1" dirty="0" smtClean="0">
                <a:solidFill>
                  <a:srgbClr val="FF0000"/>
                </a:solidFill>
                <a:latin typeface="Arial" pitchFamily="34" charset="0"/>
                <a:cs typeface="Arial" pitchFamily="34" charset="0"/>
              </a:rPr>
              <a:t>1.- </a:t>
            </a:r>
            <a:r>
              <a:rPr lang="en-US" sz="2400" b="1" dirty="0" err="1">
                <a:solidFill>
                  <a:srgbClr val="FF0000"/>
                </a:solidFill>
                <a:latin typeface="Arial" pitchFamily="34" charset="0"/>
                <a:cs typeface="Arial" pitchFamily="34" charset="0"/>
              </a:rPr>
              <a:t>Bước</a:t>
            </a:r>
            <a:r>
              <a:rPr lang="en-US" sz="2400" b="1" dirty="0">
                <a:solidFill>
                  <a:srgbClr val="FF0000"/>
                </a:solidFill>
                <a:latin typeface="Arial" pitchFamily="34" charset="0"/>
                <a:cs typeface="Arial" pitchFamily="34" charset="0"/>
              </a:rPr>
              <a:t> 1: </a:t>
            </a:r>
            <a:r>
              <a:rPr lang="en-US" sz="2400" b="1" dirty="0" err="1">
                <a:solidFill>
                  <a:srgbClr val="FF0000"/>
                </a:solidFill>
                <a:latin typeface="Arial" pitchFamily="34" charset="0"/>
                <a:cs typeface="Arial" pitchFamily="34" charset="0"/>
              </a:rPr>
              <a:t>Chọn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cành</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giâm</a:t>
            </a:r>
            <a:endParaRPr lang="en-US" sz="2400" b="1" dirty="0">
              <a:solidFill>
                <a:srgbClr val="FF0000"/>
              </a:solidFill>
              <a:latin typeface="Arial" pitchFamily="34" charset="0"/>
              <a:cs typeface="Arial" pitchFamily="34" charset="0"/>
            </a:endParaRPr>
          </a:p>
          <a:p>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Bước</a:t>
            </a:r>
            <a:r>
              <a:rPr lang="en-US" sz="2400" b="1" dirty="0">
                <a:solidFill>
                  <a:srgbClr val="FF0000"/>
                </a:solidFill>
                <a:latin typeface="Arial" pitchFamily="34" charset="0"/>
                <a:cs typeface="Arial" pitchFamily="34" charset="0"/>
              </a:rPr>
              <a:t> 2: </a:t>
            </a:r>
            <a:r>
              <a:rPr lang="en-US" sz="2400" b="1" dirty="0" err="1">
                <a:solidFill>
                  <a:srgbClr val="FF0000"/>
                </a:solidFill>
                <a:latin typeface="Arial" pitchFamily="34" charset="0"/>
                <a:cs typeface="Arial" pitchFamily="34" charset="0"/>
              </a:rPr>
              <a:t>Cắt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cành</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giâm</a:t>
            </a:r>
            <a:endParaRPr lang="en-US" sz="2400" b="1" dirty="0">
              <a:solidFill>
                <a:srgbClr val="FF0000"/>
              </a:solidFill>
              <a:latin typeface="Arial" pitchFamily="34" charset="0"/>
              <a:cs typeface="Arial" pitchFamily="34" charset="0"/>
            </a:endParaRPr>
          </a:p>
          <a:p>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Bước</a:t>
            </a:r>
            <a:r>
              <a:rPr lang="en-US" sz="2400" b="1" dirty="0">
                <a:solidFill>
                  <a:srgbClr val="FF0000"/>
                </a:solidFill>
                <a:latin typeface="Arial" pitchFamily="34" charset="0"/>
                <a:cs typeface="Arial" pitchFamily="34" charset="0"/>
              </a:rPr>
              <a:t> 3: </a:t>
            </a:r>
            <a:r>
              <a:rPr lang="en-US" sz="2400" b="1" dirty="0" err="1">
                <a:solidFill>
                  <a:srgbClr val="FF0000"/>
                </a:solidFill>
                <a:latin typeface="Arial" pitchFamily="34" charset="0"/>
                <a:cs typeface="Arial" pitchFamily="34" charset="0"/>
              </a:rPr>
              <a:t>Xử</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lý</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cành</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giâm</a:t>
            </a:r>
            <a:endParaRPr lang="en-US" sz="2400" b="1" dirty="0">
              <a:solidFill>
                <a:srgbClr val="FF0000"/>
              </a:solidFill>
              <a:latin typeface="Arial" pitchFamily="34" charset="0"/>
              <a:cs typeface="Arial" pitchFamily="34" charset="0"/>
            </a:endParaRPr>
          </a:p>
          <a:p>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Bước</a:t>
            </a:r>
            <a:r>
              <a:rPr lang="en-US" sz="2400" b="1" dirty="0">
                <a:solidFill>
                  <a:srgbClr val="FF0000"/>
                </a:solidFill>
                <a:latin typeface="Arial" pitchFamily="34" charset="0"/>
                <a:cs typeface="Arial" pitchFamily="34" charset="0"/>
              </a:rPr>
              <a:t> 4. </a:t>
            </a:r>
            <a:r>
              <a:rPr lang="en-US" sz="2400" b="1" dirty="0" err="1">
                <a:solidFill>
                  <a:srgbClr val="FF0000"/>
                </a:solidFill>
                <a:latin typeface="Arial" pitchFamily="34" charset="0"/>
                <a:cs typeface="Arial" pitchFamily="34" charset="0"/>
              </a:rPr>
              <a:t>Cắm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cành</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giâm</a:t>
            </a:r>
            <a:endParaRPr lang="en-US" sz="2400" b="1" dirty="0">
              <a:solidFill>
                <a:srgbClr val="FF0000"/>
              </a:solidFill>
              <a:latin typeface="Arial" pitchFamily="34" charset="0"/>
              <a:cs typeface="Arial" pitchFamily="34" charset="0"/>
            </a:endParaRPr>
          </a:p>
          <a:p>
            <a:pPr marL="342900" indent="-342900">
              <a:buFontTx/>
              <a:buChar char="-"/>
            </a:pPr>
            <a:r>
              <a:rPr lang="en-US" sz="2400" b="1" dirty="0" err="1" smtClean="0">
                <a:solidFill>
                  <a:srgbClr val="FF0000"/>
                </a:solidFill>
                <a:latin typeface="Arial" pitchFamily="34" charset="0"/>
                <a:cs typeface="Arial" pitchFamily="34" charset="0"/>
              </a:rPr>
              <a:t>Bước</a:t>
            </a:r>
            <a:r>
              <a:rPr lang="en-US" sz="2400" b="1" dirty="0" smtClean="0">
                <a:solidFill>
                  <a:srgbClr val="FF0000"/>
                </a:solidFill>
                <a:latin typeface="Arial" pitchFamily="34" charset="0"/>
                <a:cs typeface="Arial" pitchFamily="34" charset="0"/>
              </a:rPr>
              <a:t> </a:t>
            </a:r>
            <a:r>
              <a:rPr lang="en-US" sz="2400" b="1" dirty="0">
                <a:solidFill>
                  <a:srgbClr val="FF0000"/>
                </a:solidFill>
                <a:latin typeface="Arial" pitchFamily="34" charset="0"/>
                <a:cs typeface="Arial" pitchFamily="34" charset="0"/>
              </a:rPr>
              <a:t>5. </a:t>
            </a:r>
            <a:r>
              <a:rPr lang="en-US" sz="2400" b="1" dirty="0" err="1">
                <a:solidFill>
                  <a:srgbClr val="FF0000"/>
                </a:solidFill>
                <a:latin typeface="Arial" pitchFamily="34" charset="0"/>
                <a:cs typeface="Arial" pitchFamily="34" charset="0"/>
              </a:rPr>
              <a:t>Chăm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sóc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cành</a:t>
            </a:r>
            <a:r>
              <a:rPr lang="en-US" sz="2400" b="1" dirty="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giâm</a:t>
            </a:r>
            <a:endParaRPr lang="en-US" sz="2400" b="1" dirty="0" smtClean="0">
              <a:solidFill>
                <a:srgbClr val="FF0000"/>
              </a:solidFill>
              <a:latin typeface="Arial" pitchFamily="34" charset="0"/>
              <a:cs typeface="Arial" pitchFamily="34" charset="0"/>
            </a:endParaRPr>
          </a:p>
          <a:p>
            <a:r>
              <a:rPr lang="en-US" sz="2400" b="1" dirty="0" smtClean="0">
                <a:solidFill>
                  <a:srgbClr val="FF0000"/>
                </a:solidFill>
                <a:latin typeface="Arial" pitchFamily="34" charset="0"/>
                <a:cs typeface="Arial" pitchFamily="34" charset="0"/>
              </a:rPr>
              <a:t>2</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Đoạn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cành</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giâm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nên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cắt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vát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và</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tỉa</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bớt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lá</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để</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làm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giảm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thoát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hơi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nước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nhằm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tập</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trung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nước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nuôi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các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tế</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bào</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của</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cành</a:t>
            </a:r>
            <a:r>
              <a:rPr lang="en-US" sz="2400" b="1" dirty="0" smtClean="0">
                <a:solidFill>
                  <a:srgbClr val="FF0000"/>
                </a:solidFill>
                <a:latin typeface="Arial" pitchFamily="34" charset="0"/>
                <a:cs typeface="Arial" pitchFamily="34" charset="0"/>
              </a:rPr>
              <a:t>.</a:t>
            </a:r>
            <a:endParaRPr lang="en-US"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49607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211751"/>
            <a:ext cx="8382000" cy="461665"/>
          </a:xfrm>
          <a:prstGeom prst="rect">
            <a:avLst/>
          </a:prstGeom>
        </p:spPr>
        <p:txBody>
          <a:bodyPr wrap="square">
            <a:spAutoFit/>
          </a:bodyPr>
          <a:lstStyle/>
          <a:p>
            <a:pPr algn="ctr"/>
            <a:r>
              <a:rPr lang="en-US" sz="2400" b="1">
                <a:solidFill>
                  <a:srgbClr val="FF0000"/>
                </a:solidFill>
                <a:latin typeface="Arial" pitchFamily="34" charset="0"/>
                <a:cs typeface="Arial" pitchFamily="34" charset="0"/>
              </a:rPr>
              <a:t>TIẾT </a:t>
            </a:r>
            <a:r>
              <a:rPr lang="en-US" sz="2400" b="1" smtClean="0">
                <a:solidFill>
                  <a:srgbClr val="FF0000"/>
                </a:solidFill>
                <a:latin typeface="Arial" pitchFamily="34" charset="0"/>
                <a:cs typeface="Arial" pitchFamily="34" charset="0"/>
              </a:rPr>
              <a:t>7. </a:t>
            </a:r>
            <a:r>
              <a:rPr lang="en-US" sz="2400" b="1">
                <a:solidFill>
                  <a:srgbClr val="FF0000"/>
                </a:solidFill>
                <a:latin typeface="Arial" pitchFamily="34" charset="0"/>
                <a:cs typeface="Arial" pitchFamily="34" charset="0"/>
              </a:rPr>
              <a:t>BÀI </a:t>
            </a:r>
            <a:r>
              <a:rPr lang="en-US" sz="2400" b="1" smtClean="0">
                <a:solidFill>
                  <a:srgbClr val="FF0000"/>
                </a:solidFill>
                <a:latin typeface="Arial" pitchFamily="34" charset="0"/>
                <a:cs typeface="Arial" pitchFamily="34" charset="0"/>
              </a:rPr>
              <a:t>3. </a:t>
            </a:r>
            <a:r>
              <a:rPr lang="en-US" sz="2400" b="1">
                <a:solidFill>
                  <a:srgbClr val="FF0000"/>
                </a:solidFill>
                <a:latin typeface="Arial" pitchFamily="34" charset="0"/>
                <a:cs typeface="Arial" pitchFamily="34" charset="0"/>
              </a:rPr>
              <a:t>NHÂN GIỐNG </a:t>
            </a:r>
            <a:r>
              <a:rPr lang="en-US" sz="2400" b="1" smtClean="0">
                <a:solidFill>
                  <a:srgbClr val="FF0000"/>
                </a:solidFill>
                <a:latin typeface="Arial" pitchFamily="34" charset="0"/>
                <a:cs typeface="Arial" pitchFamily="34" charset="0"/>
              </a:rPr>
              <a:t>CÂY TRỒNG</a:t>
            </a:r>
            <a:endParaRPr lang="en-US" sz="2400">
              <a:solidFill>
                <a:srgbClr val="FF0000"/>
              </a:solidFill>
              <a:latin typeface="Arial" pitchFamily="34" charset="0"/>
              <a:cs typeface="Arial" pitchFamily="34" charset="0"/>
            </a:endParaRPr>
          </a:p>
        </p:txBody>
      </p:sp>
      <p:sp>
        <p:nvSpPr>
          <p:cNvPr id="2" name="Rectangle 1"/>
          <p:cNvSpPr/>
          <p:nvPr/>
        </p:nvSpPr>
        <p:spPr>
          <a:xfrm>
            <a:off x="564266" y="914400"/>
            <a:ext cx="7741534" cy="2308324"/>
          </a:xfrm>
          <a:prstGeom prst="rect">
            <a:avLst/>
          </a:prstGeom>
        </p:spPr>
        <p:txBody>
          <a:bodyPr wrap="square">
            <a:spAutoFit/>
          </a:bodyPr>
          <a:lstStyle/>
          <a:p>
            <a:r>
              <a:rPr lang="en-US" sz="2400" b="1">
                <a:latin typeface="Arial" pitchFamily="34" charset="0"/>
                <a:cs typeface="Arial" pitchFamily="34" charset="0"/>
              </a:rPr>
              <a:t>III.Quy trình thực hành</a:t>
            </a:r>
          </a:p>
          <a:p>
            <a:r>
              <a:rPr lang="en-US" sz="2400" b="1">
                <a:latin typeface="Arial" pitchFamily="34" charset="0"/>
                <a:cs typeface="Arial" pitchFamily="34" charset="0"/>
              </a:rPr>
              <a:t>- Bước 1: Chọn cành giâm</a:t>
            </a:r>
          </a:p>
          <a:p>
            <a:r>
              <a:rPr lang="en-US" sz="2400" b="1">
                <a:latin typeface="Arial" pitchFamily="34" charset="0"/>
                <a:cs typeface="Arial" pitchFamily="34" charset="0"/>
              </a:rPr>
              <a:t>- Bước 2: Cắt cành giâm</a:t>
            </a:r>
          </a:p>
          <a:p>
            <a:r>
              <a:rPr lang="en-US" sz="2400" b="1">
                <a:latin typeface="Arial" pitchFamily="34" charset="0"/>
                <a:cs typeface="Arial" pitchFamily="34" charset="0"/>
              </a:rPr>
              <a:t>- Bước 3: Xử lý cành giâm</a:t>
            </a:r>
          </a:p>
          <a:p>
            <a:r>
              <a:rPr lang="en-US" sz="2400" b="1">
                <a:latin typeface="Arial" pitchFamily="34" charset="0"/>
                <a:cs typeface="Arial" pitchFamily="34" charset="0"/>
              </a:rPr>
              <a:t>- Bước 4. Cắm cành giâm</a:t>
            </a:r>
          </a:p>
          <a:p>
            <a:r>
              <a:rPr lang="en-US" sz="2400" b="1">
                <a:latin typeface="Arial" pitchFamily="34" charset="0"/>
                <a:cs typeface="Arial" pitchFamily="34" charset="0"/>
              </a:rPr>
              <a:t>- Bước 5. Chăm sóc cành giâm</a:t>
            </a:r>
            <a:endParaRPr lang="vi-VN" sz="2400" b="1">
              <a:latin typeface="Arial" pitchFamily="34" charset="0"/>
              <a:cs typeface="Arial" pitchFamily="34" charset="0"/>
            </a:endParaRPr>
          </a:p>
        </p:txBody>
      </p:sp>
    </p:spTree>
    <p:extLst>
      <p:ext uri="{BB962C8B-B14F-4D97-AF65-F5344CB8AC3E}">
        <p14:creationId xmlns:p14="http://schemas.microsoft.com/office/powerpoint/2010/main" val="200077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LUYỆN TẬP</a:t>
            </a:r>
            <a:endParaRPr lang="en-US" sz="2800" b="1">
              <a:solidFill>
                <a:srgbClr val="FF0000"/>
              </a:solidFill>
              <a:latin typeface="Arial" pitchFamily="34" charset="0"/>
              <a:cs typeface="Arial" pitchFamily="34" charset="0"/>
            </a:endParaRPr>
          </a:p>
        </p:txBody>
      </p:sp>
      <p:sp>
        <p:nvSpPr>
          <p:cNvPr id="4" name="Rectangle 3"/>
          <p:cNvSpPr/>
          <p:nvPr/>
        </p:nvSpPr>
        <p:spPr>
          <a:xfrm>
            <a:off x="213166" y="457200"/>
            <a:ext cx="8778433" cy="1200329"/>
          </a:xfrm>
          <a:prstGeom prst="rect">
            <a:avLst/>
          </a:prstGeom>
        </p:spPr>
        <p:txBody>
          <a:bodyPr wrap="square">
            <a:spAutoFit/>
          </a:bodyPr>
          <a:lstStyle/>
          <a:p>
            <a:r>
              <a:rPr lang="en-US" sz="2400" b="1">
                <a:solidFill>
                  <a:srgbClr val="0000FF"/>
                </a:solidFill>
                <a:latin typeface="Arial" pitchFamily="34" charset="0"/>
                <a:cs typeface="Arial" pitchFamily="34" charset="0"/>
              </a:rPr>
              <a:t>1. Em hãy chỉ ra phương pháp giâm cành có trong Hình 3.3.</a:t>
            </a:r>
            <a:br>
              <a:rPr lang="en-US" sz="2400" b="1">
                <a:solidFill>
                  <a:srgbClr val="0000FF"/>
                </a:solidFill>
                <a:latin typeface="Arial" pitchFamily="34" charset="0"/>
                <a:cs typeface="Arial" pitchFamily="34" charset="0"/>
              </a:rPr>
            </a:br>
            <a:endParaRPr lang="en-US" sz="2400" b="1">
              <a:solidFill>
                <a:srgbClr val="0000FF"/>
              </a:solidFill>
              <a:latin typeface="Arial" pitchFamily="34" charset="0"/>
              <a:cs typeface="Arial" pitchFamily="34" charset="0"/>
            </a:endParaRPr>
          </a:p>
        </p:txBody>
      </p:sp>
      <p:pic>
        <p:nvPicPr>
          <p:cNvPr id="5" name="Picture 4" descr="C:\Users\USER\Desktop\image6.png"/>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5715000" cy="3886200"/>
          </a:xfrm>
          <a:prstGeom prst="rect">
            <a:avLst/>
          </a:prstGeom>
          <a:noFill/>
          <a:ln>
            <a:noFill/>
          </a:ln>
        </p:spPr>
      </p:pic>
    </p:spTree>
    <p:extLst>
      <p:ext uri="{BB962C8B-B14F-4D97-AF65-F5344CB8AC3E}">
        <p14:creationId xmlns:p14="http://schemas.microsoft.com/office/powerpoint/2010/main" val="301478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LUYỆN TẬP</a:t>
            </a:r>
            <a:endParaRPr lang="en-US" sz="2800" b="1">
              <a:solidFill>
                <a:srgbClr val="FF0000"/>
              </a:solidFill>
              <a:latin typeface="Arial" pitchFamily="34" charset="0"/>
              <a:cs typeface="Arial" pitchFamily="34" charset="0"/>
            </a:endParaRPr>
          </a:p>
        </p:txBody>
      </p:sp>
      <p:sp>
        <p:nvSpPr>
          <p:cNvPr id="4" name="Rectangle 3"/>
          <p:cNvSpPr/>
          <p:nvPr/>
        </p:nvSpPr>
        <p:spPr>
          <a:xfrm>
            <a:off x="213166" y="457200"/>
            <a:ext cx="8778433" cy="1200329"/>
          </a:xfrm>
          <a:prstGeom prst="rect">
            <a:avLst/>
          </a:prstGeom>
        </p:spPr>
        <p:txBody>
          <a:bodyPr wrap="square">
            <a:spAutoFit/>
          </a:bodyPr>
          <a:lstStyle/>
          <a:p>
            <a:r>
              <a:rPr lang="en-US" sz="2400" b="1">
                <a:solidFill>
                  <a:srgbClr val="0000FF"/>
                </a:solidFill>
                <a:latin typeface="Arial" pitchFamily="34" charset="0"/>
                <a:cs typeface="Arial" pitchFamily="34" charset="0"/>
              </a:rPr>
              <a:t>1. Em hãy chỉ ra phương pháp giâm cành có trong Hình 3.3.</a:t>
            </a:r>
            <a:br>
              <a:rPr lang="en-US" sz="2400" b="1">
                <a:solidFill>
                  <a:srgbClr val="0000FF"/>
                </a:solidFill>
                <a:latin typeface="Arial" pitchFamily="34" charset="0"/>
                <a:cs typeface="Arial" pitchFamily="34" charset="0"/>
              </a:rPr>
            </a:br>
            <a:endParaRPr lang="en-US" sz="2400" b="1">
              <a:solidFill>
                <a:srgbClr val="0000FF"/>
              </a:solidFill>
              <a:latin typeface="Arial" pitchFamily="34" charset="0"/>
              <a:cs typeface="Arial" pitchFamily="34" charset="0"/>
            </a:endParaRPr>
          </a:p>
        </p:txBody>
      </p:sp>
      <p:pic>
        <p:nvPicPr>
          <p:cNvPr id="5" name="Picture 4" descr="C:\Users\USER\Desktop\image6.png"/>
          <p:cNvPicPr/>
          <p:nvPr/>
        </p:nvPicPr>
        <p:blipFill>
          <a:blip r:embed="rId2">
            <a:extLst>
              <a:ext uri="{28A0092B-C50C-407E-A947-70E740481C1C}">
                <a14:useLocalDpi xmlns:a14="http://schemas.microsoft.com/office/drawing/2010/main" val="0"/>
              </a:ext>
            </a:extLst>
          </a:blip>
          <a:srcRect/>
          <a:stretch>
            <a:fillRect/>
          </a:stretch>
        </p:blipFill>
        <p:spPr bwMode="auto">
          <a:xfrm>
            <a:off x="213166" y="1295400"/>
            <a:ext cx="6187634" cy="5410200"/>
          </a:xfrm>
          <a:prstGeom prst="rect">
            <a:avLst/>
          </a:prstGeom>
          <a:noFill/>
          <a:ln>
            <a:noFill/>
          </a:ln>
        </p:spPr>
      </p:pic>
      <p:sp>
        <p:nvSpPr>
          <p:cNvPr id="3" name="Rectangle 2"/>
          <p:cNvSpPr/>
          <p:nvPr/>
        </p:nvSpPr>
        <p:spPr>
          <a:xfrm>
            <a:off x="6476999" y="1334028"/>
            <a:ext cx="2514600" cy="4401205"/>
          </a:xfrm>
          <a:prstGeom prst="rect">
            <a:avLst/>
          </a:prstGeom>
        </p:spPr>
        <p:txBody>
          <a:bodyPr wrap="square">
            <a:spAutoFit/>
          </a:bodyPr>
          <a:lstStyle/>
          <a:p>
            <a:r>
              <a:rPr lang="vi-VN" sz="2000" b="1" dirty="0">
                <a:solidFill>
                  <a:srgbClr val="FF0000"/>
                </a:solidFill>
              </a:rPr>
              <a:t>1.+ Quan sát Hình 3.3 ta thấy: </a:t>
            </a:r>
          </a:p>
          <a:p>
            <a:r>
              <a:rPr lang="vi-VN" sz="2000" b="1" dirty="0">
                <a:solidFill>
                  <a:srgbClr val="FF0000"/>
                </a:solidFill>
              </a:rPr>
              <a:t>- Hình a: phương pháp giâm cành</a:t>
            </a:r>
          </a:p>
          <a:p>
            <a:r>
              <a:rPr lang="vi-VN" sz="2000" b="1" dirty="0">
                <a:solidFill>
                  <a:srgbClr val="FF0000"/>
                </a:solidFill>
              </a:rPr>
              <a:t>- Hình b: phương pháp giâm cành</a:t>
            </a:r>
          </a:p>
          <a:p>
            <a:r>
              <a:rPr lang="vi-VN" sz="2000" b="1" dirty="0">
                <a:solidFill>
                  <a:srgbClr val="FF0000"/>
                </a:solidFill>
              </a:rPr>
              <a:t>- Hình c: phương pháp nuôi cấy mô</a:t>
            </a:r>
          </a:p>
          <a:p>
            <a:r>
              <a:rPr lang="vi-VN" sz="2000" b="1" dirty="0">
                <a:solidFill>
                  <a:srgbClr val="FF0000"/>
                </a:solidFill>
              </a:rPr>
              <a:t>- Hình d: phương pháp ghép cây</a:t>
            </a:r>
          </a:p>
          <a:p>
            <a:r>
              <a:rPr lang="vi-VN" sz="2000" b="1" dirty="0">
                <a:solidFill>
                  <a:srgbClr val="FF0000"/>
                </a:solidFill>
              </a:rPr>
              <a:t>- Hình e: phương pháp giâm cành</a:t>
            </a:r>
          </a:p>
          <a:p>
            <a:r>
              <a:rPr lang="vi-VN" sz="2000" b="1" dirty="0">
                <a:solidFill>
                  <a:srgbClr val="FF0000"/>
                </a:solidFill>
              </a:rPr>
              <a:t>- Hình g: phương pháp gieo hạt</a:t>
            </a:r>
          </a:p>
        </p:txBody>
      </p:sp>
    </p:spTree>
    <p:extLst>
      <p:ext uri="{BB962C8B-B14F-4D97-AF65-F5344CB8AC3E}">
        <p14:creationId xmlns:p14="http://schemas.microsoft.com/office/powerpoint/2010/main" val="70418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VẬN DỤNG</a:t>
            </a:r>
            <a:endParaRPr lang="en-US" sz="2800" b="1">
              <a:solidFill>
                <a:srgbClr val="FF0000"/>
              </a:solidFill>
              <a:latin typeface="Arial" pitchFamily="34" charset="0"/>
              <a:cs typeface="Arial" pitchFamily="34" charset="0"/>
            </a:endParaRPr>
          </a:p>
        </p:txBody>
      </p:sp>
      <p:sp>
        <p:nvSpPr>
          <p:cNvPr id="6" name="Rectangle 5"/>
          <p:cNvSpPr/>
          <p:nvPr/>
        </p:nvSpPr>
        <p:spPr>
          <a:xfrm>
            <a:off x="406078" y="609600"/>
            <a:ext cx="8534400" cy="1938992"/>
          </a:xfrm>
          <a:prstGeom prst="rect">
            <a:avLst/>
          </a:prstGeom>
        </p:spPr>
        <p:txBody>
          <a:bodyPr wrap="square">
            <a:spAutoFit/>
          </a:bodyPr>
          <a:lstStyle/>
          <a:p>
            <a:r>
              <a:rPr lang="en-US" sz="2400" b="1" smtClean="0">
                <a:solidFill>
                  <a:srgbClr val="000099"/>
                </a:solidFill>
                <a:latin typeface="Arial" pitchFamily="34" charset="0"/>
                <a:cs typeface="Arial" pitchFamily="34" charset="0"/>
              </a:rPr>
              <a:t>Em </a:t>
            </a:r>
            <a:r>
              <a:rPr lang="en-US" sz="2400" b="1">
                <a:solidFill>
                  <a:srgbClr val="000099"/>
                </a:solidFill>
                <a:latin typeface="Arial" pitchFamily="34" charset="0"/>
                <a:cs typeface="Arial" pitchFamily="34" charset="0"/>
              </a:rPr>
              <a:t>hãy chọn một loại rau mà gia đình em thường sử dụng và nhân giống cây rau này bằng phương pháp giâm cành. Ghi nhận lại quá trình phát triển của cây từ khi giảm đến khi cây có 3 chồi non</a:t>
            </a:r>
            <a:r>
              <a:rPr lang="en-US" sz="2400"/>
              <a:t>.</a:t>
            </a:r>
            <a:br>
              <a:rPr lang="en-US" sz="2400"/>
            </a:br>
            <a:r>
              <a:rPr lang="vi-VN" sz="2400" b="1" smtClean="0">
                <a:solidFill>
                  <a:srgbClr val="000099"/>
                </a:solidFill>
              </a:rPr>
              <a:t>Ghi trên giấy A4. Giờ sau nộp </a:t>
            </a:r>
            <a:r>
              <a:rPr lang="en-US" sz="2400" b="1" smtClean="0">
                <a:solidFill>
                  <a:srgbClr val="000099"/>
                </a:solidFill>
              </a:rPr>
              <a:t>GV</a:t>
            </a:r>
            <a:endParaRPr lang="en-US" sz="2400" b="1">
              <a:solidFill>
                <a:srgbClr val="000099"/>
              </a:solidFill>
            </a:endParaRPr>
          </a:p>
        </p:txBody>
      </p:sp>
    </p:spTree>
    <p:extLst>
      <p:ext uri="{BB962C8B-B14F-4D97-AF65-F5344CB8AC3E}">
        <p14:creationId xmlns:p14="http://schemas.microsoft.com/office/powerpoint/2010/main" val="147571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458200" cy="830997"/>
          </a:xfrm>
          <a:prstGeom prst="rect">
            <a:avLst/>
          </a:prstGeom>
        </p:spPr>
        <p:txBody>
          <a:bodyPr wrap="square">
            <a:spAutoFit/>
          </a:bodyPr>
          <a:lstStyle/>
          <a:p>
            <a:r>
              <a:rPr lang="vi-VN" sz="2400" b="1">
                <a:solidFill>
                  <a:srgbClr val="0000FF"/>
                </a:solidFill>
              </a:rPr>
              <a:t>Quan sát Hình 3.1 và cho biết: Mỗi loại cây trồng (a -&gt; c) được nhân giống bằng cách nào (1-3)?</a:t>
            </a:r>
            <a:endParaRPr lang="en-US" sz="2400" b="1">
              <a:solidFill>
                <a:srgbClr val="0000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19791"/>
            <a:ext cx="7086600" cy="469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0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458200" cy="830997"/>
          </a:xfrm>
          <a:prstGeom prst="rect">
            <a:avLst/>
          </a:prstGeom>
        </p:spPr>
        <p:txBody>
          <a:bodyPr wrap="square">
            <a:spAutoFit/>
          </a:bodyPr>
          <a:lstStyle/>
          <a:p>
            <a:r>
              <a:rPr lang="vi-VN" sz="2400" b="1">
                <a:solidFill>
                  <a:srgbClr val="0000FF"/>
                </a:solidFill>
              </a:rPr>
              <a:t>Quan sát Hình 3.1 và cho biết: Mỗi loại cây trồng (a -&gt; c) được nhân giống bằng cách nào (1-3)?</a:t>
            </a:r>
            <a:endParaRPr lang="en-US" sz="2400" b="1">
              <a:solidFill>
                <a:srgbClr val="0000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7" y="1031164"/>
            <a:ext cx="6852313" cy="568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0" y="873246"/>
            <a:ext cx="1905000" cy="6001643"/>
          </a:xfrm>
          <a:prstGeom prst="rect">
            <a:avLst/>
          </a:prstGeom>
        </p:spPr>
        <p:txBody>
          <a:bodyPr wrap="square">
            <a:spAutoFit/>
          </a:bodyPr>
          <a:lstStyle/>
          <a:p>
            <a:r>
              <a:rPr lang="vi-VN" sz="2400">
                <a:solidFill>
                  <a:srgbClr val="FF0000"/>
                </a:solidFill>
              </a:rPr>
              <a:t>Hình a – 3: lúa được gieo trồng bằng hạt</a:t>
            </a:r>
          </a:p>
          <a:p>
            <a:r>
              <a:rPr lang="vi-VN" sz="2400">
                <a:solidFill>
                  <a:srgbClr val="FF0000"/>
                </a:solidFill>
              </a:rPr>
              <a:t>Hình b – 1: cam, chanh được gieo trồng bằng cách giâm cành</a:t>
            </a:r>
          </a:p>
          <a:p>
            <a:r>
              <a:rPr lang="vi-VN" sz="2400">
                <a:solidFill>
                  <a:srgbClr val="FF0000"/>
                </a:solidFill>
              </a:rPr>
              <a:t>Hình c – 2: chuối được gieo trồng bằng cách trồng bằng củ</a:t>
            </a:r>
          </a:p>
        </p:txBody>
      </p:sp>
    </p:spTree>
    <p:extLst>
      <p:ext uri="{BB962C8B-B14F-4D97-AF65-F5344CB8AC3E}">
        <p14:creationId xmlns:p14="http://schemas.microsoft.com/office/powerpoint/2010/main" val="250455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706" y="152400"/>
            <a:ext cx="8610600" cy="1569660"/>
          </a:xfrm>
          <a:prstGeom prst="rect">
            <a:avLst/>
          </a:prstGeom>
        </p:spPr>
        <p:txBody>
          <a:bodyPr wrap="square">
            <a:spAutoFit/>
          </a:bodyPr>
          <a:lstStyle/>
          <a:p>
            <a:r>
              <a:rPr lang="en-US" sz="2400" b="1">
                <a:solidFill>
                  <a:srgbClr val="0000FF"/>
                </a:solidFill>
                <a:latin typeface="Arial" pitchFamily="34" charset="0"/>
                <a:cs typeface="Arial" pitchFamily="34" charset="0"/>
              </a:rPr>
              <a:t>1.Thế nào là phương pháp nhân giống cây trồng?</a:t>
            </a:r>
          </a:p>
          <a:p>
            <a:r>
              <a:rPr lang="en-US" sz="2400" b="1">
                <a:solidFill>
                  <a:srgbClr val="0000FF"/>
                </a:solidFill>
                <a:latin typeface="Arial" pitchFamily="34" charset="0"/>
                <a:cs typeface="Arial" pitchFamily="34" charset="0"/>
              </a:rPr>
              <a:t>2. Có những phương pháp nhân giống cây trồng nào?</a:t>
            </a:r>
          </a:p>
          <a:p>
            <a:r>
              <a:rPr lang="en-US" sz="2400" b="1">
                <a:solidFill>
                  <a:srgbClr val="0000FF"/>
                </a:solidFill>
                <a:latin typeface="Arial" pitchFamily="34" charset="0"/>
                <a:cs typeface="Arial" pitchFamily="34" charset="0"/>
              </a:rPr>
              <a:t>3.Nhân giống bằng phương pháp giâm cành là gì?</a:t>
            </a:r>
            <a:br>
              <a:rPr lang="en-US" sz="2400" b="1">
                <a:solidFill>
                  <a:srgbClr val="0000FF"/>
                </a:solidFill>
                <a:latin typeface="Arial" pitchFamily="34" charset="0"/>
                <a:cs typeface="Arial" pitchFamily="34" charset="0"/>
              </a:rPr>
            </a:br>
            <a:endParaRPr lang="en-US" sz="2400" b="1">
              <a:solidFill>
                <a:srgbClr val="0000FF"/>
              </a:solidFill>
              <a:latin typeface="Arial" pitchFamily="34" charset="0"/>
              <a:cs typeface="Arial" pitchFamily="34" charset="0"/>
            </a:endParaRPr>
          </a:p>
        </p:txBody>
      </p:sp>
      <p:pic>
        <p:nvPicPr>
          <p:cNvPr id="2050" name="Picture 2" descr="C:\Users\USER\Desktop\screenshot-2022-06-28-1556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01638"/>
            <a:ext cx="8305800" cy="515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42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305800" cy="4401205"/>
          </a:xfrm>
          <a:prstGeom prst="rect">
            <a:avLst/>
          </a:prstGeom>
        </p:spPr>
        <p:txBody>
          <a:bodyPr wrap="square">
            <a:spAutoFit/>
          </a:bodyPr>
          <a:lstStyle/>
          <a:p>
            <a:r>
              <a:rPr lang="en-US" sz="2800" b="1" dirty="0" smtClean="0">
                <a:solidFill>
                  <a:srgbClr val="FF0000"/>
                </a:solidFill>
                <a:latin typeface="Arial" pitchFamily="34" charset="0"/>
                <a:cs typeface="Arial" pitchFamily="34" charset="0"/>
              </a:rPr>
              <a:t>1.Nhân </a:t>
            </a:r>
            <a:r>
              <a:rPr lang="en-US" sz="2800" b="1" dirty="0" err="1">
                <a:solidFill>
                  <a:srgbClr val="FF0000"/>
                </a:solidFill>
                <a:latin typeface="Arial" pitchFamily="34" charset="0"/>
                <a:cs typeface="Arial" pitchFamily="34" charset="0"/>
              </a:rPr>
              <a:t>giống</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cây</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trồng</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là</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việc</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tạo</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ra</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các</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cá</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thể</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mới</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với</a:t>
            </a:r>
            <a:r>
              <a:rPr lang="en-US" sz="2800" b="1" dirty="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các</a:t>
            </a:r>
            <a:r>
              <a:rPr lang="en-US" sz="2800" b="1" dirty="0" smtClean="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đặc</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tính</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vốn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có</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của</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giống</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cây</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trồng</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đó</a:t>
            </a:r>
            <a:r>
              <a:rPr lang="en-US" sz="2800" b="1" dirty="0">
                <a:solidFill>
                  <a:srgbClr val="FF0000"/>
                </a:solidFill>
                <a:latin typeface="Arial" pitchFamily="34" charset="0"/>
                <a:cs typeface="Arial" pitchFamily="34" charset="0"/>
              </a:rPr>
              <a:t>.</a:t>
            </a:r>
          </a:p>
          <a:p>
            <a:r>
              <a:rPr lang="en-US" sz="2800" b="1" dirty="0" smtClean="0">
                <a:solidFill>
                  <a:srgbClr val="FF0000"/>
                </a:solidFill>
                <a:latin typeface="Arial" pitchFamily="34" charset="0"/>
                <a:cs typeface="Arial" pitchFamily="34" charset="0"/>
              </a:rPr>
              <a:t>2. </a:t>
            </a:r>
            <a:r>
              <a:rPr lang="en-US" sz="2800" b="1" dirty="0" err="1">
                <a:solidFill>
                  <a:srgbClr val="FF0000"/>
                </a:solidFill>
                <a:latin typeface="Arial" pitchFamily="34" charset="0"/>
                <a:cs typeface="Arial" pitchFamily="34" charset="0"/>
              </a:rPr>
              <a:t>Các</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phương</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pháp</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nhân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giống</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cây</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trồng</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nhân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giống</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hữu</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tính</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và</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nhân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giống</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vô</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tính</a:t>
            </a:r>
            <a:endParaRPr lang="en-US" sz="2800" b="1" dirty="0">
              <a:solidFill>
                <a:srgbClr val="FF0000"/>
              </a:solidFill>
              <a:latin typeface="Arial" pitchFamily="34" charset="0"/>
              <a:cs typeface="Arial" pitchFamily="34" charset="0"/>
            </a:endParaRPr>
          </a:p>
          <a:p>
            <a:r>
              <a:rPr lang="en-US" sz="2800" b="1" dirty="0">
                <a:solidFill>
                  <a:srgbClr val="FF0000"/>
                </a:solidFill>
                <a:latin typeface="Arial" pitchFamily="34" charset="0"/>
                <a:cs typeface="Arial" pitchFamily="34" charset="0"/>
              </a:rPr>
              <a:t>3</a:t>
            </a:r>
            <a:r>
              <a:rPr lang="en-US" sz="2800" b="1" dirty="0" smtClean="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Giâm</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cành</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là</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phương</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pháp</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nhân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giống</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vô</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tính</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bằng</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cách</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cắt</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một</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đoạn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cành</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cắm</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xuống</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đất</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để</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tạo</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cây</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mới</a:t>
            </a:r>
            <a:r>
              <a:rPr lang="en-US" sz="2800" b="1" dirty="0">
                <a:solidFill>
                  <a:srgbClr val="FF0000"/>
                </a:solidFill>
                <a:latin typeface="Arial" pitchFamily="34" charset="0"/>
                <a:cs typeface="Arial" pitchFamily="34" charset="0"/>
              </a:rPr>
              <a:t>.</a:t>
            </a:r>
            <a:br>
              <a:rPr lang="en-US" sz="2800" b="1" dirty="0">
                <a:solidFill>
                  <a:srgbClr val="FF0000"/>
                </a:solidFill>
                <a:latin typeface="Arial" pitchFamily="34" charset="0"/>
                <a:cs typeface="Arial" pitchFamily="34" charset="0"/>
              </a:rPr>
            </a:br>
            <a:endParaRPr lang="vi-VN" sz="2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51124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211751"/>
            <a:ext cx="8382000" cy="461665"/>
          </a:xfrm>
          <a:prstGeom prst="rect">
            <a:avLst/>
          </a:prstGeom>
        </p:spPr>
        <p:txBody>
          <a:bodyPr wrap="square">
            <a:spAutoFit/>
          </a:bodyPr>
          <a:lstStyle/>
          <a:p>
            <a:pPr algn="ctr"/>
            <a:r>
              <a:rPr lang="en-US" sz="2400" b="1">
                <a:solidFill>
                  <a:srgbClr val="FF0000"/>
                </a:solidFill>
                <a:latin typeface="Arial" pitchFamily="34" charset="0"/>
                <a:cs typeface="Arial" pitchFamily="34" charset="0"/>
              </a:rPr>
              <a:t>TIẾT </a:t>
            </a:r>
            <a:r>
              <a:rPr lang="en-US" sz="2400" b="1" smtClean="0">
                <a:solidFill>
                  <a:srgbClr val="FF0000"/>
                </a:solidFill>
                <a:latin typeface="Arial" pitchFamily="34" charset="0"/>
                <a:cs typeface="Arial" pitchFamily="34" charset="0"/>
              </a:rPr>
              <a:t>7. </a:t>
            </a:r>
            <a:r>
              <a:rPr lang="en-US" sz="2400" b="1">
                <a:solidFill>
                  <a:srgbClr val="FF0000"/>
                </a:solidFill>
                <a:latin typeface="Arial" pitchFamily="34" charset="0"/>
                <a:cs typeface="Arial" pitchFamily="34" charset="0"/>
              </a:rPr>
              <a:t>BÀI </a:t>
            </a:r>
            <a:r>
              <a:rPr lang="en-US" sz="2400" b="1" smtClean="0">
                <a:solidFill>
                  <a:srgbClr val="FF0000"/>
                </a:solidFill>
                <a:latin typeface="Arial" pitchFamily="34" charset="0"/>
                <a:cs typeface="Arial" pitchFamily="34" charset="0"/>
              </a:rPr>
              <a:t>3. </a:t>
            </a:r>
            <a:r>
              <a:rPr lang="en-US" sz="2400" b="1">
                <a:solidFill>
                  <a:srgbClr val="FF0000"/>
                </a:solidFill>
                <a:latin typeface="Arial" pitchFamily="34" charset="0"/>
                <a:cs typeface="Arial" pitchFamily="34" charset="0"/>
              </a:rPr>
              <a:t>NHÂN GIỐNG </a:t>
            </a:r>
            <a:r>
              <a:rPr lang="en-US" sz="2400" b="1" smtClean="0">
                <a:solidFill>
                  <a:srgbClr val="FF0000"/>
                </a:solidFill>
                <a:latin typeface="Arial" pitchFamily="34" charset="0"/>
                <a:cs typeface="Arial" pitchFamily="34" charset="0"/>
              </a:rPr>
              <a:t>CÂY TRỒNG</a:t>
            </a:r>
            <a:endParaRPr lang="en-US" sz="2400">
              <a:solidFill>
                <a:srgbClr val="FF0000"/>
              </a:solidFill>
              <a:latin typeface="Arial" pitchFamily="34" charset="0"/>
              <a:cs typeface="Arial" pitchFamily="34" charset="0"/>
            </a:endParaRPr>
          </a:p>
        </p:txBody>
      </p:sp>
      <p:sp>
        <p:nvSpPr>
          <p:cNvPr id="2" name="Rectangle 1"/>
          <p:cNvSpPr/>
          <p:nvPr/>
        </p:nvSpPr>
        <p:spPr>
          <a:xfrm>
            <a:off x="564266" y="914400"/>
            <a:ext cx="7741534" cy="4154984"/>
          </a:xfrm>
          <a:prstGeom prst="rect">
            <a:avLst/>
          </a:prstGeom>
        </p:spPr>
        <p:txBody>
          <a:bodyPr wrap="square">
            <a:spAutoFit/>
          </a:bodyPr>
          <a:lstStyle/>
          <a:p>
            <a:r>
              <a:rPr lang="en-US" sz="2400" b="1">
                <a:latin typeface="Arial" pitchFamily="34" charset="0"/>
                <a:cs typeface="Arial" pitchFamily="34" charset="0"/>
              </a:rPr>
              <a:t>1.Các phương pháp nhân giống cây trồng</a:t>
            </a:r>
          </a:p>
          <a:p>
            <a:r>
              <a:rPr lang="en-US" sz="2400" b="1">
                <a:latin typeface="Arial" pitchFamily="34" charset="0"/>
                <a:cs typeface="Arial" pitchFamily="34" charset="0"/>
              </a:rPr>
              <a:t>- Khái niệm: Nhân giống cây trồng là việc tạo ra các cá thể mới với câc đặc tính vốn có của giống cây trồng đó.</a:t>
            </a:r>
          </a:p>
          <a:p>
            <a:r>
              <a:rPr lang="en-US" sz="2400" b="1">
                <a:latin typeface="Arial" pitchFamily="34" charset="0"/>
                <a:cs typeface="Arial" pitchFamily="34" charset="0"/>
              </a:rPr>
              <a:t>- Các phương pháp nhân giống cây trồng: nhân giống hữu tính và nhân giống vô tính</a:t>
            </a:r>
          </a:p>
          <a:p>
            <a:r>
              <a:rPr lang="en-US" sz="2400" b="1">
                <a:latin typeface="Arial" pitchFamily="34" charset="0"/>
                <a:cs typeface="Arial" pitchFamily="34" charset="0"/>
              </a:rPr>
              <a:t>- Giâm cành: là phương pháp nhân giống vô tính bằng cách cắt một đoạn cành, cắm xuống đất để tạo cây mới.</a:t>
            </a:r>
            <a:br>
              <a:rPr lang="en-US" sz="2400" b="1">
                <a:latin typeface="Arial" pitchFamily="34" charset="0"/>
                <a:cs typeface="Arial" pitchFamily="34" charset="0"/>
              </a:rPr>
            </a:br>
            <a:r>
              <a:rPr lang="en-US" sz="2400" b="1">
                <a:latin typeface="Arial" pitchFamily="34" charset="0"/>
                <a:cs typeface="Arial" pitchFamily="34" charset="0"/>
              </a:rPr>
              <a:t/>
            </a:r>
            <a:br>
              <a:rPr lang="en-US" sz="2400" b="1">
                <a:latin typeface="Arial" pitchFamily="34" charset="0"/>
                <a:cs typeface="Arial" pitchFamily="34" charset="0"/>
              </a:rPr>
            </a:br>
            <a:endParaRPr lang="vi-VN" sz="2400" b="1">
              <a:latin typeface="Arial" pitchFamily="34" charset="0"/>
              <a:cs typeface="Arial" pitchFamily="34" charset="0"/>
            </a:endParaRPr>
          </a:p>
        </p:txBody>
      </p:sp>
    </p:spTree>
    <p:extLst>
      <p:ext uri="{BB962C8B-B14F-4D97-AF65-F5344CB8AC3E}">
        <p14:creationId xmlns:p14="http://schemas.microsoft.com/office/powerpoint/2010/main" val="325248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7619" y="79848"/>
            <a:ext cx="887778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b="1">
                <a:solidFill>
                  <a:srgbClr val="0000FF"/>
                </a:solidFill>
                <a:latin typeface="Arial" pitchFamily="34" charset="0"/>
                <a:cs typeface="Arial" pitchFamily="34" charset="0"/>
              </a:rPr>
              <a:t>Hãy kể thêm những loại cây dễ nhân giống bằng phương pháp giâm cành.</a:t>
            </a:r>
            <a:br>
              <a:rPr lang="en-US" sz="2400" b="1">
                <a:solidFill>
                  <a:srgbClr val="0000FF"/>
                </a:solidFill>
                <a:latin typeface="Arial" pitchFamily="34" charset="0"/>
                <a:cs typeface="Arial" pitchFamily="34" charset="0"/>
              </a:rPr>
            </a:br>
            <a:endParaRPr kumimoji="0" lang="en-US" sz="2400" b="1" i="0" u="none" strike="noStrike" cap="none" normalizeH="0" baseline="0" smtClean="0">
              <a:ln>
                <a:noFill/>
              </a:ln>
              <a:solidFill>
                <a:srgbClr val="0000FF"/>
              </a:solidFill>
              <a:effectLst/>
              <a:latin typeface="Arial" pitchFamily="34" charset="0"/>
              <a:cs typeface="Arial" pitchFamily="34" charset="0"/>
            </a:endParaRPr>
          </a:p>
        </p:txBody>
      </p:sp>
    </p:spTree>
    <p:extLst>
      <p:ext uri="{BB962C8B-B14F-4D97-AF65-F5344CB8AC3E}">
        <p14:creationId xmlns:p14="http://schemas.microsoft.com/office/powerpoint/2010/main" val="397167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7619" y="79848"/>
            <a:ext cx="887778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b="1">
                <a:solidFill>
                  <a:srgbClr val="0000FF"/>
                </a:solidFill>
                <a:latin typeface="Arial" pitchFamily="34" charset="0"/>
                <a:cs typeface="Arial" pitchFamily="34" charset="0"/>
              </a:rPr>
              <a:t>Hãy kể thêm những loại cây dễ nhân giống bằng phương pháp giâm cành.</a:t>
            </a:r>
            <a:br>
              <a:rPr lang="en-US" sz="2400" b="1">
                <a:solidFill>
                  <a:srgbClr val="0000FF"/>
                </a:solidFill>
                <a:latin typeface="Arial" pitchFamily="34" charset="0"/>
                <a:cs typeface="Arial" pitchFamily="34" charset="0"/>
              </a:rPr>
            </a:br>
            <a:endParaRPr kumimoji="0" lang="en-US" sz="2400" b="1" i="0" u="none" strike="noStrike" cap="none" normalizeH="0" baseline="0" smtClean="0">
              <a:ln>
                <a:noFill/>
              </a:ln>
              <a:solidFill>
                <a:srgbClr val="0000FF"/>
              </a:solidFill>
              <a:effectLst/>
              <a:latin typeface="Arial" pitchFamily="34" charset="0"/>
              <a:cs typeface="Arial" pitchFamily="34" charset="0"/>
            </a:endParaRPr>
          </a:p>
        </p:txBody>
      </p:sp>
      <p:sp>
        <p:nvSpPr>
          <p:cNvPr id="2" name="Rectangle 1"/>
          <p:cNvSpPr/>
          <p:nvPr/>
        </p:nvSpPr>
        <p:spPr>
          <a:xfrm>
            <a:off x="533399" y="1143000"/>
            <a:ext cx="8382001" cy="830997"/>
          </a:xfrm>
          <a:prstGeom prst="rect">
            <a:avLst/>
          </a:prstGeom>
        </p:spPr>
        <p:txBody>
          <a:bodyPr wrap="square">
            <a:spAutoFit/>
          </a:bodyPr>
          <a:lstStyle/>
          <a:p>
            <a:r>
              <a:rPr lang="en-US" sz="2400" b="1" dirty="0" smtClean="0">
                <a:solidFill>
                  <a:srgbClr val="FF0000"/>
                </a:solidFill>
                <a:latin typeface="Arial" pitchFamily="34" charset="0"/>
                <a:cs typeface="Arial" pitchFamily="34" charset="0"/>
              </a:rPr>
              <a:t>C</a:t>
            </a:r>
            <a:r>
              <a:rPr lang="vi-VN" sz="2400" b="1" dirty="0" smtClean="0">
                <a:solidFill>
                  <a:srgbClr val="FF0000"/>
                </a:solidFill>
                <a:latin typeface="Arial" pitchFamily="34" charset="0"/>
                <a:cs typeface="Arial" pitchFamily="34" charset="0"/>
              </a:rPr>
              <a:t>ây </a:t>
            </a:r>
            <a:r>
              <a:rPr lang="vi-VN" sz="2400" b="1" dirty="0">
                <a:solidFill>
                  <a:srgbClr val="FF0000"/>
                </a:solidFill>
                <a:latin typeface="Arial" pitchFamily="34" charset="0"/>
                <a:cs typeface="Arial" pitchFamily="34" charset="0"/>
              </a:rPr>
              <a:t>rau muống, rau khoai lang, rau ngót, rau thơm, cây lá lốt; cây hoa hồng.</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28597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211751"/>
            <a:ext cx="8382000" cy="1200329"/>
          </a:xfrm>
          <a:prstGeom prst="rect">
            <a:avLst/>
          </a:prstGeom>
        </p:spPr>
        <p:txBody>
          <a:bodyPr wrap="square">
            <a:spAutoFit/>
          </a:bodyPr>
          <a:lstStyle/>
          <a:p>
            <a:r>
              <a:rPr lang="en-US" sz="2400" b="1">
                <a:solidFill>
                  <a:srgbClr val="0000FF"/>
                </a:solidFill>
                <a:latin typeface="Arial" pitchFamily="34" charset="0"/>
                <a:cs typeface="Arial" pitchFamily="34" charset="0"/>
              </a:rPr>
              <a:t>1.Nêu  quy trình của  nhân giống cây trồng bằng phương pháp giâm cành</a:t>
            </a:r>
          </a:p>
          <a:p>
            <a:r>
              <a:rPr lang="en-US" sz="2400" b="1">
                <a:solidFill>
                  <a:srgbClr val="0000FF"/>
                </a:solidFill>
                <a:latin typeface="Arial" pitchFamily="34" charset="0"/>
                <a:cs typeface="Arial" pitchFamily="34" charset="0"/>
              </a:rPr>
              <a:t>2. Vì sao đoạn cành giâm nên cắt vát và tỉa bớt lá?</a:t>
            </a:r>
          </a:p>
        </p:txBody>
      </p:sp>
      <p:pic>
        <p:nvPicPr>
          <p:cNvPr id="3074" name="Picture 2" descr="C:\Users\USER\Desktop\screenshot-2022-06-28-15575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76274"/>
            <a:ext cx="8077200" cy="522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051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504</Words>
  <Application>Microsoft Office PowerPoint</Application>
  <PresentationFormat>On-screen Show (4:3)</PresentationFormat>
  <Paragraphs>50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LUYỆN TẬP</vt:lpstr>
      <vt:lpstr>VẬN DỤNG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GCafe</cp:lastModifiedBy>
  <cp:revision>23</cp:revision>
  <dcterms:created xsi:type="dcterms:W3CDTF">2022-07-15T07:39:46Z</dcterms:created>
  <dcterms:modified xsi:type="dcterms:W3CDTF">2023-10-17T02:21:59Z</dcterms:modified>
</cp:coreProperties>
</file>